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794" r:id="rId2"/>
    <p:sldId id="809" r:id="rId3"/>
    <p:sldId id="813" r:id="rId4"/>
    <p:sldId id="803" r:id="rId5"/>
    <p:sldId id="815" r:id="rId6"/>
    <p:sldId id="825" r:id="rId7"/>
    <p:sldId id="828" r:id="rId8"/>
    <p:sldId id="829" r:id="rId9"/>
    <p:sldId id="831" r:id="rId10"/>
    <p:sldId id="848" r:id="rId11"/>
    <p:sldId id="835" r:id="rId12"/>
    <p:sldId id="836" r:id="rId13"/>
    <p:sldId id="830" r:id="rId14"/>
    <p:sldId id="832" r:id="rId15"/>
    <p:sldId id="833" r:id="rId16"/>
    <p:sldId id="826" r:id="rId17"/>
    <p:sldId id="817" r:id="rId18"/>
    <p:sldId id="834" r:id="rId19"/>
    <p:sldId id="823" r:id="rId20"/>
    <p:sldId id="837" r:id="rId21"/>
    <p:sldId id="839" r:id="rId22"/>
    <p:sldId id="840" r:id="rId23"/>
    <p:sldId id="842" r:id="rId24"/>
    <p:sldId id="845" r:id="rId25"/>
    <p:sldId id="844" r:id="rId26"/>
    <p:sldId id="846" r:id="rId27"/>
    <p:sldId id="847" r:id="rId28"/>
    <p:sldId id="843" r:id="rId29"/>
    <p:sldId id="804" r:id="rId30"/>
    <p:sldId id="811" r:id="rId31"/>
    <p:sldId id="808" r:id="rId32"/>
    <p:sldId id="80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290" autoAdjust="0"/>
    <p:restoredTop sz="89844" autoAdjust="0"/>
  </p:normalViewPr>
  <p:slideViewPr>
    <p:cSldViewPr snapToGrid="0" snapToObjects="1">
      <p:cViewPr>
        <p:scale>
          <a:sx n="72" d="100"/>
          <a:sy n="72" d="100"/>
        </p:scale>
        <p:origin x="1600" y="5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3/19/17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3/19/17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65768" y="1981200"/>
            <a:ext cx="10215033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61533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F30C7CE-A5B6-A844-9E4F-C52897EA7FC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5065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70070"/>
            <a:ext cx="109728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5"/>
            <a:ext cx="12192000" cy="872193"/>
            <a:chOff x="0" y="-120393"/>
            <a:chExt cx="9144000" cy="872193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769441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Relationship Id="rId3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215" y="5381528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Chief Scientist &amp; Founding Director,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for Entrepreneurship &amp; Technology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Emerging Area Professor 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8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72753" y="2248141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Trees, Entropy, </a:t>
            </a:r>
            <a:r>
              <a:rPr lang="en-US" dirty="0" err="1" smtClean="0"/>
              <a:t>Forrests</a:t>
            </a:r>
            <a:r>
              <a:rPr lang="en-US" dirty="0" smtClean="0"/>
              <a:t>, Boosting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/>
              <a:t>Data 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1167" y="231587"/>
            <a:ext cx="3880743" cy="132343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ier New"/>
                <a:cs typeface="Courier New"/>
              </a:rPr>
              <a:t>Data</a:t>
            </a:r>
            <a:r>
              <a:rPr lang="en-US" sz="5400" dirty="0">
                <a:latin typeface="Arial Narrow"/>
                <a:cs typeface="Arial Narrow"/>
              </a:rPr>
              <a:t> </a:t>
            </a:r>
            <a:r>
              <a:rPr lang="en-US" sz="8000" baseline="30000" dirty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Entropy?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77" y="1470212"/>
            <a:ext cx="7411047" cy="3471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82581" y="5755340"/>
            <a:ext cx="163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 Internet</a:t>
            </a:r>
          </a:p>
        </p:txBody>
      </p:sp>
    </p:spTree>
    <p:extLst>
      <p:ext uri="{BB962C8B-B14F-4D97-AF65-F5344CB8AC3E}">
        <p14:creationId xmlns:p14="http://schemas.microsoft.com/office/powerpoint/2010/main" val="185035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77779"/>
            <a:ext cx="7899622" cy="5398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82581" y="5755340"/>
            <a:ext cx="163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 Internet</a:t>
            </a:r>
          </a:p>
        </p:txBody>
      </p:sp>
    </p:spTree>
    <p:extLst>
      <p:ext uri="{BB962C8B-B14F-4D97-AF65-F5344CB8AC3E}">
        <p14:creationId xmlns:p14="http://schemas.microsoft.com/office/powerpoint/2010/main" val="13489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80" y="170331"/>
            <a:ext cx="8256894" cy="59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1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4073339"/>
            <a:ext cx="8229600" cy="21167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Distribution: P(golf) =  9 yes, 5 no	14 observations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We calculate entropy of distribution: playing golf </a:t>
            </a:r>
          </a:p>
          <a:p>
            <a:endParaRPr lang="en-US" dirty="0" smtClean="0"/>
          </a:p>
          <a:p>
            <a:r>
              <a:rPr lang="en-US" dirty="0" smtClean="0"/>
              <a:t>Need to calculate entropy of each next possible decision (Outlook, Temp, Humidity, and Windy) </a:t>
            </a:r>
          </a:p>
          <a:p>
            <a:endParaRPr lang="en-US" dirty="0" smtClean="0"/>
          </a:p>
          <a:p>
            <a:r>
              <a:rPr lang="en-US" dirty="0" smtClean="0"/>
              <a:t>Information gained is E(Golf) </a:t>
            </a:r>
            <a:r>
              <a:rPr lang="mr-IN" dirty="0" smtClean="0"/>
              <a:t>–</a:t>
            </a:r>
            <a:r>
              <a:rPr lang="en-US" dirty="0" smtClean="0"/>
              <a:t> E(Subset, Golf), </a:t>
            </a:r>
          </a:p>
          <a:p>
            <a:endParaRPr lang="en-US" dirty="0"/>
          </a:p>
          <a:p>
            <a:r>
              <a:rPr lang="en-US" dirty="0" smtClean="0"/>
              <a:t>We choose the next branch to be the decision with the highest information gained for the next branch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530698"/>
            <a:ext cx="7978588" cy="2916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8753" y="3446896"/>
            <a:ext cx="30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table of experiences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35293"/>
            <a:ext cx="8229600" cy="668408"/>
          </a:xfrm>
        </p:spPr>
        <p:txBody>
          <a:bodyPr/>
          <a:lstStyle/>
          <a:p>
            <a:r>
              <a:rPr lang="en-US" dirty="0" smtClean="0"/>
              <a:t>Golf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38873" y="4424558"/>
            <a:ext cx="4823012" cy="164950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Distribution: P(golf) =  9 yes, 5 no	14 observations</a:t>
            </a:r>
          </a:p>
          <a:p>
            <a:r>
              <a:rPr lang="en-US" dirty="0" smtClean="0"/>
              <a:t>We calculate entropy of distribution: playing golf </a:t>
            </a:r>
          </a:p>
          <a:p>
            <a:r>
              <a:rPr lang="en-US" dirty="0" smtClean="0"/>
              <a:t>Need to calculate entropy of each next possible decision (Outlook, Temp, Humidity, and Windy) </a:t>
            </a:r>
          </a:p>
          <a:p>
            <a:r>
              <a:rPr lang="en-US" dirty="0" smtClean="0"/>
              <a:t>Information gained is E(Golf) </a:t>
            </a:r>
            <a:r>
              <a:rPr lang="mr-IN" dirty="0" smtClean="0"/>
              <a:t>–</a:t>
            </a:r>
            <a:r>
              <a:rPr lang="en-US" dirty="0" smtClean="0"/>
              <a:t> E(Subset, Golf), </a:t>
            </a:r>
            <a:endParaRPr lang="en-US" dirty="0"/>
          </a:p>
          <a:p>
            <a:r>
              <a:rPr lang="en-US" dirty="0" smtClean="0"/>
              <a:t>We choose the next branch to be the decision with the highest information gained for the next branch</a:t>
            </a:r>
          </a:p>
        </p:txBody>
      </p:sp>
      <p:sp>
        <p:nvSpPr>
          <p:cNvPr id="2" name="Oval 1"/>
          <p:cNvSpPr>
            <a:spLocks noChangeAspect="1"/>
          </p:cNvSpPr>
          <p:nvPr/>
        </p:nvSpPr>
        <p:spPr>
          <a:xfrm>
            <a:off x="2438400" y="1508297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981200" y="2180650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828645" y="2180650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0" name="Straight Arrow Connector 9"/>
          <p:cNvCxnSpPr>
            <a:stCxn id="2" idx="3"/>
            <a:endCxn id="8" idx="7"/>
          </p:cNvCxnSpPr>
          <p:nvPr/>
        </p:nvCxnSpPr>
        <p:spPr>
          <a:xfrm flipH="1">
            <a:off x="2371445" y="1898543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5"/>
            <a:endCxn id="9" idx="1"/>
          </p:cNvCxnSpPr>
          <p:nvPr/>
        </p:nvCxnSpPr>
        <p:spPr>
          <a:xfrm>
            <a:off x="2828646" y="1898543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68570" y="550775"/>
            <a:ext cx="129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Level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Play </a:t>
            </a:r>
            <a:r>
              <a:rPr lang="en-US"/>
              <a:t>Golf </a:t>
            </a:r>
            <a:br>
              <a:rPr lang="en-US"/>
            </a:br>
            <a:r>
              <a:rPr lang="en-US"/>
              <a:t>Distribution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3283" y="279184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9/14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r="47977"/>
          <a:stretch/>
        </p:blipFill>
        <p:spPr>
          <a:xfrm>
            <a:off x="6317413" y="211580"/>
            <a:ext cx="4055033" cy="284901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86637" y="2791840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5/14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25061" y="3408254"/>
            <a:ext cx="2973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E(G) = 9/14 log</a:t>
            </a:r>
            <a:r>
              <a:rPr lang="en-US" baseline="-25000" dirty="0"/>
              <a:t>2</a:t>
            </a:r>
            <a:r>
              <a:rPr lang="en-US" dirty="0"/>
              <a:t> 1/(9/14) </a:t>
            </a:r>
          </a:p>
          <a:p>
            <a:r>
              <a:rPr lang="en-US" dirty="0"/>
              <a:t>		+ 5/14 log</a:t>
            </a:r>
            <a:r>
              <a:rPr lang="en-US" baseline="-25000" dirty="0"/>
              <a:t>2</a:t>
            </a:r>
            <a:r>
              <a:rPr lang="en-US" dirty="0"/>
              <a:t> 1/(5/14)</a:t>
            </a:r>
          </a:p>
          <a:p>
            <a:r>
              <a:rPr lang="en-US" dirty="0"/>
              <a:t>	=  0.94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5" y="3236878"/>
            <a:ext cx="3774421" cy="29868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35293"/>
            <a:ext cx="8229600" cy="668408"/>
          </a:xfrm>
        </p:spPr>
        <p:txBody>
          <a:bodyPr/>
          <a:lstStyle/>
          <a:p>
            <a:r>
              <a:rPr lang="en-US" dirty="0" smtClean="0"/>
              <a:t>Golf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9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2438400" y="1508297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981200" y="2180650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828645" y="2180650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0" name="Straight Arrow Connector 9"/>
          <p:cNvCxnSpPr>
            <a:stCxn id="2" idx="3"/>
            <a:endCxn id="8" idx="7"/>
          </p:cNvCxnSpPr>
          <p:nvPr/>
        </p:nvCxnSpPr>
        <p:spPr>
          <a:xfrm flipH="1">
            <a:off x="2371445" y="1898543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5"/>
            <a:endCxn id="9" idx="1"/>
          </p:cNvCxnSpPr>
          <p:nvPr/>
        </p:nvCxnSpPr>
        <p:spPr>
          <a:xfrm>
            <a:off x="2828646" y="1898543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1353" y="337885"/>
            <a:ext cx="129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Level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Play </a:t>
            </a:r>
            <a:r>
              <a:rPr lang="en-US"/>
              <a:t>Golf </a:t>
            </a:r>
            <a:br>
              <a:rPr lang="en-US"/>
            </a:br>
            <a:r>
              <a:rPr lang="en-US"/>
              <a:t>Distribution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3283" y="279184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9/14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r="47977"/>
          <a:stretch/>
        </p:blipFill>
        <p:spPr>
          <a:xfrm>
            <a:off x="-4715715" y="4649558"/>
            <a:ext cx="4055033" cy="284901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86637" y="2791840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5/14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25061" y="3408254"/>
            <a:ext cx="2973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H(G) = 9/14 log</a:t>
            </a:r>
            <a:r>
              <a:rPr lang="en-US" baseline="-25000" dirty="0"/>
              <a:t>2</a:t>
            </a:r>
            <a:r>
              <a:rPr lang="en-US" dirty="0"/>
              <a:t> 1/(9/14) </a:t>
            </a:r>
          </a:p>
          <a:p>
            <a:r>
              <a:rPr lang="en-US" dirty="0"/>
              <a:t>		+ 5/14 log</a:t>
            </a:r>
            <a:r>
              <a:rPr lang="en-US" baseline="-25000" dirty="0"/>
              <a:t>2</a:t>
            </a:r>
            <a:r>
              <a:rPr lang="en-US" dirty="0"/>
              <a:t> 1/(5/14)</a:t>
            </a:r>
          </a:p>
          <a:p>
            <a:r>
              <a:rPr lang="en-US" dirty="0"/>
              <a:t>	=  0.94 </a:t>
            </a: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688788" y="850067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747934" y="2473835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595379" y="2473835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18" name="Straight Arrow Connector 17"/>
          <p:cNvCxnSpPr>
            <a:endCxn id="21" idx="7"/>
          </p:cNvCxnSpPr>
          <p:nvPr/>
        </p:nvCxnSpPr>
        <p:spPr>
          <a:xfrm flipH="1">
            <a:off x="6138179" y="2191728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595380" y="2191728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86642" y="332096"/>
            <a:ext cx="367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Next Level: Play Golf with Outlook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00018" y="308502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3/5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81651" y="3067096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2/5</a:t>
            </a: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223062" y="1599115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89115" y="1649952"/>
            <a:ext cx="7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Sunny</a:t>
            </a: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7688789" y="1562187"/>
            <a:ext cx="458509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445197" y="1613024"/>
            <a:ext cx="121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Overcast</a:t>
            </a:r>
            <a:endParaRPr lang="en-US" dirty="0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7262966" y="2446945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8110411" y="2446945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7653211" y="2164838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110412" y="2164838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168838" y="305813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168403" y="3058135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0/4</a:t>
            </a: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9325361" y="1534935"/>
            <a:ext cx="458509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8849709" y="2437984"/>
            <a:ext cx="457200" cy="457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9697154" y="2437984"/>
            <a:ext cx="457200" cy="457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9239954" y="2155877"/>
            <a:ext cx="133910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9697155" y="2155877"/>
            <a:ext cx="66955" cy="349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755581" y="304917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2/5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755146" y="3049174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90712" y="1589262"/>
            <a:ext cx="6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23206" y="3629186"/>
            <a:ext cx="54399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H(G,OL) =</a:t>
            </a:r>
          </a:p>
          <a:p>
            <a:r>
              <a:rPr lang="en-US" sz="1600" dirty="0"/>
              <a:t>P(Sunny) H(G,OL) + P(OV)H(G,OV) + P(Rainy) H(</a:t>
            </a:r>
            <a:r>
              <a:rPr lang="en-US" sz="1600" dirty="0" err="1"/>
              <a:t>G,Rainy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= 5/14*  0.971+4/14*0 + 5/14*.971 = 0.693</a:t>
            </a:r>
          </a:p>
          <a:p>
            <a:endParaRPr lang="en-US" sz="1600" dirty="0"/>
          </a:p>
          <a:p>
            <a:r>
              <a:rPr lang="en-US" sz="1600" dirty="0"/>
              <a:t>Info Gained = H(G) - H(G,OL) = 0.94 </a:t>
            </a:r>
            <a:r>
              <a:rPr lang="mr-IN" sz="1600" dirty="0"/>
              <a:t>–</a:t>
            </a:r>
            <a:r>
              <a:rPr lang="en-US" sz="1600" dirty="0"/>
              <a:t> 0.693 = 0.247</a:t>
            </a:r>
          </a:p>
          <a:p>
            <a:endParaRPr lang="en-US" sz="1600" dirty="0"/>
          </a:p>
          <a:p>
            <a:r>
              <a:rPr lang="en-US" sz="1600" dirty="0"/>
              <a:t>Do the same with Temp (.29), Windy(.048), and Humidity(.152):</a:t>
            </a:r>
          </a:p>
          <a:p>
            <a:r>
              <a:rPr lang="en-US" sz="1600" dirty="0"/>
              <a:t>Choose next node to be the one with the most info gained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64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Trees Constructed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90" y="850220"/>
            <a:ext cx="9139111" cy="33403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281" y="5765879"/>
            <a:ext cx="2733627" cy="264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296" y="5686207"/>
            <a:ext cx="2061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Source Internet: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4492124"/>
            <a:ext cx="6265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table of experiences</a:t>
            </a:r>
          </a:p>
          <a:p>
            <a:r>
              <a:rPr lang="en-US" dirty="0"/>
              <a:t>Train = construct a tree.  Predict means use the tree</a:t>
            </a:r>
          </a:p>
          <a:p>
            <a:endParaRPr lang="en-US" dirty="0"/>
          </a:p>
          <a:p>
            <a:r>
              <a:rPr lang="en-US" dirty="0"/>
              <a:t>But how do we know which branch should go first, second, next?</a:t>
            </a:r>
          </a:p>
        </p:txBody>
      </p:sp>
    </p:spTree>
    <p:extLst>
      <p:ext uri="{BB962C8B-B14F-4D97-AF65-F5344CB8AC3E}">
        <p14:creationId xmlns:p14="http://schemas.microsoft.com/office/powerpoint/2010/main" val="8380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 Can be Extended with Bagging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81201" y="1631576"/>
            <a:ext cx="1335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bagging and Random Forrest</a:t>
            </a: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3765176" y="1276901"/>
            <a:ext cx="6482956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sklearn.ensemble</a:t>
            </a:r>
            <a:r>
              <a:rPr lang="en-US" dirty="0"/>
              <a:t> import </a:t>
            </a:r>
            <a:r>
              <a:rPr lang="en-US" dirty="0" err="1"/>
              <a:t>RandomForestClassifier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random_forest</a:t>
            </a:r>
            <a:r>
              <a:rPr lang="en-US" dirty="0"/>
              <a:t> = </a:t>
            </a:r>
            <a:r>
              <a:rPr lang="en-US" dirty="0" err="1"/>
              <a:t>RandomForestClassifier</a:t>
            </a:r>
            <a:r>
              <a:rPr lang="en-US" dirty="0"/>
              <a:t>(</a:t>
            </a:r>
            <a:r>
              <a:rPr lang="en-US" dirty="0" err="1"/>
              <a:t>n_estimators</a:t>
            </a:r>
            <a:r>
              <a:rPr lang="en-US" dirty="0"/>
              <a:t>=1000)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random_forest.fit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random_forest.predict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random_forest.score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acc_random_forest</a:t>
            </a:r>
            <a:r>
              <a:rPr lang="en-US" dirty="0"/>
              <a:t> = round(</a:t>
            </a:r>
            <a:r>
              <a:rPr lang="en-US" dirty="0" err="1"/>
              <a:t>random_forest.score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acc_random_forest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376" y="132838"/>
            <a:ext cx="8229600" cy="668408"/>
          </a:xfrm>
        </p:spPr>
        <p:txBody>
          <a:bodyPr/>
          <a:lstStyle/>
          <a:p>
            <a:r>
              <a:rPr lang="en-US" dirty="0" smtClean="0"/>
              <a:t>Random Forest </a:t>
            </a:r>
            <a:r>
              <a:rPr lang="mr-IN" dirty="0" smtClean="0"/>
              <a:t>–</a:t>
            </a:r>
            <a:r>
              <a:rPr lang="en-US" dirty="0" smtClean="0"/>
              <a:t> A type of bagging/ensemble approach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6080" y="259976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 = 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2151533" y="1529374"/>
            <a:ext cx="2079812" cy="251011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64370" y="1731168"/>
            <a:ext cx="18101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X1,1	x1,2</a:t>
            </a:r>
            <a:r>
              <a:rPr lang="mr-IN" dirty="0"/>
              <a:t>…</a:t>
            </a:r>
            <a:r>
              <a:rPr lang="en-US" dirty="0"/>
              <a:t>	C2</a:t>
            </a:r>
          </a:p>
          <a:p>
            <a:endParaRPr lang="en-US" dirty="0"/>
          </a:p>
          <a:p>
            <a:r>
              <a:rPr lang="en-US" dirty="0"/>
              <a:t>X2,1 x2,2 </a:t>
            </a:r>
            <a:r>
              <a:rPr lang="mr-IN" dirty="0"/>
              <a:t>…</a:t>
            </a:r>
            <a:r>
              <a:rPr lang="en-US" dirty="0"/>
              <a:t>	C6</a:t>
            </a:r>
          </a:p>
          <a:p>
            <a:r>
              <a:rPr lang="en-US" dirty="0"/>
              <a:t>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xN,1, xN,2</a:t>
            </a:r>
            <a:r>
              <a:rPr lang="mr-IN" dirty="0"/>
              <a:t>…</a:t>
            </a:r>
            <a:r>
              <a:rPr lang="en-US" dirty="0"/>
              <a:t>	C3</a:t>
            </a: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36145" y="1953326"/>
            <a:ext cx="582706" cy="377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536146" y="2692608"/>
            <a:ext cx="616157" cy="15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36145" y="3009961"/>
            <a:ext cx="582706" cy="301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23589" y="4152249"/>
            <a:ext cx="230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Make random subsets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with replacement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5310815" y="1130500"/>
            <a:ext cx="2102556" cy="94978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23652" y="1130500"/>
            <a:ext cx="1810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X1,1	x1,2</a:t>
            </a:r>
            <a:r>
              <a:rPr lang="mr-IN" dirty="0"/>
              <a:t>…</a:t>
            </a:r>
            <a:r>
              <a:rPr lang="en-US" dirty="0"/>
              <a:t>	C2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xN,1, xN,2</a:t>
            </a:r>
            <a:r>
              <a:rPr lang="mr-IN" dirty="0"/>
              <a:t>…</a:t>
            </a:r>
            <a:r>
              <a:rPr lang="en-US" dirty="0"/>
              <a:t>	C3</a:t>
            </a:r>
          </a:p>
          <a:p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5423651" y="2996188"/>
            <a:ext cx="2102556" cy="94978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36488" y="2996187"/>
            <a:ext cx="1810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X1,1	x1,2</a:t>
            </a:r>
            <a:r>
              <a:rPr lang="mr-IN" dirty="0"/>
              <a:t>…</a:t>
            </a:r>
            <a:r>
              <a:rPr lang="en-US" dirty="0"/>
              <a:t>	C2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X2,1 x2,2 </a:t>
            </a:r>
            <a:r>
              <a:rPr lang="mr-IN" dirty="0"/>
              <a:t>…</a:t>
            </a:r>
            <a:r>
              <a:rPr lang="en-US" dirty="0"/>
              <a:t>	C6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55372" y="4273977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34232" y="4259215"/>
            <a:ext cx="114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Outcomes</a:t>
            </a:r>
          </a:p>
        </p:txBody>
      </p:sp>
      <p:cxnSp>
        <p:nvCxnSpPr>
          <p:cNvPr id="25" name="Straight Arrow Connector 24"/>
          <p:cNvCxnSpPr>
            <a:stCxn id="22" idx="0"/>
          </p:cNvCxnSpPr>
          <p:nvPr/>
        </p:nvCxnSpPr>
        <p:spPr>
          <a:xfrm flipV="1">
            <a:off x="2151533" y="3919517"/>
            <a:ext cx="358588" cy="354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0"/>
          </p:cNvCxnSpPr>
          <p:nvPr/>
        </p:nvCxnSpPr>
        <p:spPr>
          <a:xfrm flipV="1">
            <a:off x="3504356" y="3937447"/>
            <a:ext cx="207036" cy="321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71529" y="1403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9228" y="333487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526208" y="1605390"/>
            <a:ext cx="5061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04100" y="1308852"/>
            <a:ext cx="590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  <a:p>
            <a:r>
              <a:rPr lang="en-US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0997" y="3146619"/>
            <a:ext cx="590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  <a:p>
            <a:r>
              <a:rPr lang="en-US" dirty="0"/>
              <a:t>M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597928" y="3353512"/>
            <a:ext cx="5061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ight Brace 34"/>
          <p:cNvSpPr/>
          <p:nvPr/>
        </p:nvSpPr>
        <p:spPr>
          <a:xfrm>
            <a:off x="8748440" y="1506365"/>
            <a:ext cx="430306" cy="18055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358484" y="1611509"/>
            <a:ext cx="1298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prediction,</a:t>
            </a:r>
          </a:p>
          <a:p>
            <a:r>
              <a:rPr lang="en-US" dirty="0"/>
              <a:t>We use</a:t>
            </a:r>
          </a:p>
          <a:p>
            <a:r>
              <a:rPr lang="en-US" dirty="0"/>
              <a:t> voting </a:t>
            </a:r>
          </a:p>
          <a:p>
            <a:r>
              <a:rPr lang="en-US" dirty="0"/>
              <a:t>from each subtree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35692" y="5383837"/>
            <a:ext cx="3413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Advantages</a:t>
            </a:r>
            <a:r>
              <a:rPr lang="en-US"/>
              <a:t>: One </a:t>
            </a:r>
            <a:r>
              <a:rPr lang="en-US" dirty="0"/>
              <a:t>of most accurate</a:t>
            </a:r>
          </a:p>
          <a:p>
            <a:r>
              <a:rPr lang="en-US" dirty="0"/>
              <a:t>Efficient prediction over large data</a:t>
            </a:r>
          </a:p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03575" y="5385410"/>
            <a:ext cx="4069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Disadvantages: </a:t>
            </a:r>
            <a:r>
              <a:rPr lang="en-US" dirty="0" err="1"/>
              <a:t>Overfit</a:t>
            </a:r>
            <a:r>
              <a:rPr lang="en-US" dirty="0"/>
              <a:t> and Training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experiment with the Titanic Data Set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176668"/>
              </p:ext>
            </p:extLst>
          </p:nvPr>
        </p:nvGraphicFramePr>
        <p:xfrm>
          <a:off x="1828800" y="1593001"/>
          <a:ext cx="4213413" cy="3291840"/>
        </p:xfrm>
        <a:graphic>
          <a:graphicData uri="http://schemas.openxmlformats.org/drawingml/2006/table">
            <a:tbl>
              <a:tblPr/>
              <a:tblGrid>
                <a:gridCol w="340660"/>
                <a:gridCol w="2707341"/>
                <a:gridCol w="116541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 smtClean="0">
                          <a:effectLst/>
                        </a:rPr>
                        <a:t>Model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effectLst/>
                        </a:rPr>
                        <a:t>Score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Random Forest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 dirty="0">
                          <a:effectLst/>
                        </a:rPr>
                        <a:t>86.76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Decision Tree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86.76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KNN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84.74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Support Vector Machines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83.84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is-I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Logistic Regression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b-NO">
                          <a:effectLst/>
                        </a:rPr>
                        <a:t>80.36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Linear SVC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>
                          <a:effectLst/>
                        </a:rPr>
                        <a:t>79.01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Perceptron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78.00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Naive Bayes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72.28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Stochastic Gradient Decent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 dirty="0">
                          <a:effectLst/>
                        </a:rPr>
                        <a:t>72.28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6615954" y="1689530"/>
            <a:ext cx="17929" cy="30987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28330" y="1593001"/>
            <a:ext cx="304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Accuracy</a:t>
            </a:r>
          </a:p>
          <a:p>
            <a:r>
              <a:rPr lang="en-US" dirty="0"/>
              <a:t>Generally more training time</a:t>
            </a:r>
          </a:p>
          <a:p>
            <a:r>
              <a:rPr lang="en-US" dirty="0"/>
              <a:t>More risk of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8329" y="4141982"/>
            <a:ext cx="30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Accuracy</a:t>
            </a:r>
          </a:p>
          <a:p>
            <a:r>
              <a:rPr lang="en-US" dirty="0"/>
              <a:t>Generally less computation</a:t>
            </a:r>
          </a:p>
        </p:txBody>
      </p:sp>
    </p:spTree>
    <p:extLst>
      <p:ext uri="{BB962C8B-B14F-4D97-AF65-F5344CB8AC3E}">
        <p14:creationId xmlns:p14="http://schemas.microsoft.com/office/powerpoint/2010/main" val="10259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 descr="Supervised-Learning-Algorith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18" y="1390691"/>
            <a:ext cx="2560042" cy="2916222"/>
          </a:xfrm>
          <a:prstGeom prst="rect">
            <a:avLst/>
          </a:prstGeom>
        </p:spPr>
      </p:pic>
      <p:pic>
        <p:nvPicPr>
          <p:cNvPr id="5" name="Picture 4" descr="Unsupervised-Learning-Algorith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14" y="1446085"/>
            <a:ext cx="2486635" cy="2805434"/>
          </a:xfrm>
          <a:prstGeom prst="rect">
            <a:avLst/>
          </a:prstGeom>
        </p:spPr>
      </p:pic>
      <p:pic>
        <p:nvPicPr>
          <p:cNvPr id="6" name="Picture 5" descr="Semi-supervised-Learning-Algorithm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6" y="1286692"/>
            <a:ext cx="2527214" cy="29648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4644" y="1197048"/>
            <a:ext cx="2692309" cy="25143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5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as in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51530" y="1093695"/>
            <a:ext cx="8229600" cy="3442447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Motivation - a procedure that combines the outputs of many “weak” classifiers to produce a powerful “committee”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A machine learning algorithm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Perform supervised learning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Increments improvement of learned function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Forces the weak learner to generate new hypotheses that make less mistakes on “harder” parts.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39607" y="4858318"/>
            <a:ext cx="838947" cy="184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66619" y="3199866"/>
            <a:ext cx="81802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Concept of Boosting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88588" y="229084"/>
            <a:ext cx="2814822" cy="4242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8453"/>
          <a:stretch/>
        </p:blipFill>
        <p:spPr>
          <a:xfrm rot="5400000">
            <a:off x="3715526" y="2274549"/>
            <a:ext cx="2223781" cy="55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2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as in </a:t>
            </a:r>
            <a:r>
              <a:rPr lang="en-US" dirty="0" err="1" smtClean="0"/>
              <a:t>AdaBoost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08998" y="169649"/>
            <a:ext cx="4815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68"/>
          <a:stretch/>
        </p:blipFill>
        <p:spPr>
          <a:xfrm rot="5400000">
            <a:off x="3591698" y="-270881"/>
            <a:ext cx="4715436" cy="758802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74025" y="2366683"/>
            <a:ext cx="1290917" cy="645459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2048" y="0"/>
            <a:ext cx="4927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4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28210" y="5117579"/>
            <a:ext cx="555814" cy="1221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33779" y="-1609532"/>
            <a:ext cx="1752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5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89658" y="-10017"/>
            <a:ext cx="2251893" cy="4470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22029" y="-28342"/>
            <a:ext cx="2503718" cy="4446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0117" y="3080258"/>
            <a:ext cx="2020648" cy="3399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98489" y="2906832"/>
            <a:ext cx="2150798" cy="35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67723" y="183881"/>
            <a:ext cx="2166755" cy="428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66437" y="248767"/>
            <a:ext cx="2219157" cy="4160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24246" y="2596471"/>
            <a:ext cx="1963873" cy="4199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21910" y="3151563"/>
            <a:ext cx="2412766" cy="30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0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69617" y="-296083"/>
            <a:ext cx="4872403" cy="77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54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08" y="1781756"/>
            <a:ext cx="4898576" cy="3389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84" y="1905243"/>
            <a:ext cx="3912876" cy="2922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39327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 descr="Supervised-Learning-Algorith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18" y="1390691"/>
            <a:ext cx="2560042" cy="2916222"/>
          </a:xfrm>
          <a:prstGeom prst="rect">
            <a:avLst/>
          </a:prstGeom>
        </p:spPr>
      </p:pic>
      <p:pic>
        <p:nvPicPr>
          <p:cNvPr id="5" name="Picture 4" descr="Unsupervised-Learning-Algorith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14" y="1446085"/>
            <a:ext cx="2486635" cy="2805434"/>
          </a:xfrm>
          <a:prstGeom prst="rect">
            <a:avLst/>
          </a:prstGeom>
        </p:spPr>
      </p:pic>
      <p:pic>
        <p:nvPicPr>
          <p:cNvPr id="6" name="Picture 5" descr="Semi-supervised-Learning-Algorithm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6" y="1286692"/>
            <a:ext cx="2527214" cy="29648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4644" y="1197048"/>
            <a:ext cx="2692309" cy="25143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59714" y="412377"/>
            <a:ext cx="5551087" cy="559397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#Setting up for Supervised learning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First clean: use mapping + buckets</a:t>
            </a:r>
            <a:br>
              <a:rPr lang="en-US" dirty="0" smtClean="0"/>
            </a:b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X = matrix of data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e.g</a:t>
            </a:r>
            <a:r>
              <a:rPr lang="en-US" dirty="0" smtClean="0"/>
              <a:t> 1000 rows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Y = In sample responses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Typically we want to split in to training data and test data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X_train</a:t>
            </a:r>
            <a:r>
              <a:rPr lang="en-US" dirty="0" smtClean="0"/>
              <a:t> = X[0:500]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Y_train</a:t>
            </a:r>
            <a:r>
              <a:rPr lang="en-US" dirty="0" smtClean="0"/>
              <a:t> = Y[0:500]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X_test</a:t>
            </a:r>
            <a:r>
              <a:rPr lang="en-US" dirty="0" smtClean="0"/>
              <a:t> = X[501:1000]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Y_test</a:t>
            </a:r>
            <a:r>
              <a:rPr lang="en-US" dirty="0" smtClean="0"/>
              <a:t> = Y[501:1000]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g-cheat-sheet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76" y="-39159"/>
            <a:ext cx="8386924" cy="6480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0587"/>
            <a:ext cx="8229600" cy="668408"/>
          </a:xfrm>
        </p:spPr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8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8" y="231812"/>
            <a:ext cx="4709810" cy="1673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414" y="318221"/>
            <a:ext cx="4363626" cy="295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175" y="2072102"/>
            <a:ext cx="4755890" cy="2197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88" y="608351"/>
            <a:ext cx="4063812" cy="2012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88" y="2812448"/>
            <a:ext cx="4063812" cy="1301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614" y="4096512"/>
            <a:ext cx="4009222" cy="1636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176" y="4409316"/>
            <a:ext cx="4554632" cy="1524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9576" y="6300996"/>
            <a:ext cx="6929813" cy="4179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1770955" y="6297895"/>
            <a:ext cx="195626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5709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2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/>
                <a:cs typeface="Helvetica Neue Light"/>
              </a:rPr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2398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75" y="1975810"/>
            <a:ext cx="4278128" cy="3075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03" y="1975811"/>
            <a:ext cx="4422238" cy="272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210109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75" y="1975810"/>
            <a:ext cx="4278128" cy="3075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03" y="1975811"/>
            <a:ext cx="4422238" cy="272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5030673" y="1276901"/>
            <a:ext cx="5217459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tree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decision_tree</a:t>
            </a:r>
            <a:r>
              <a:rPr lang="en-US" dirty="0"/>
              <a:t> = </a:t>
            </a:r>
            <a:r>
              <a:rPr lang="en-US" dirty="0" err="1"/>
              <a:t>DecisionTreeClassifier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decision_tree.fit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decision_tree.predict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acc_decision_tree</a:t>
            </a:r>
            <a:r>
              <a:rPr lang="en-US" dirty="0"/>
              <a:t> = round(</a:t>
            </a:r>
            <a:r>
              <a:rPr lang="en-US" dirty="0" err="1"/>
              <a:t>decision_tree.score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acc_decision_tree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613" y="277899"/>
            <a:ext cx="7046725" cy="656197"/>
          </a:xfrm>
        </p:spPr>
        <p:txBody>
          <a:bodyPr/>
          <a:lstStyle/>
          <a:p>
            <a:r>
              <a:rPr lang="en-US" altLang="x-none" smtClean="0"/>
              <a:t>How Are Trees Created?</a:t>
            </a:r>
            <a:endParaRPr lang="en-US" altLang="x-none"/>
          </a:p>
        </p:txBody>
      </p:sp>
      <p:graphicFrame>
        <p:nvGraphicFramePr>
          <p:cNvPr id="2457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069126"/>
              </p:ext>
            </p:extLst>
          </p:nvPr>
        </p:nvGraphicFramePr>
        <p:xfrm>
          <a:off x="1714900" y="1452693"/>
          <a:ext cx="4188525" cy="4206028"/>
        </p:xfrm>
        <a:graphic>
          <a:graphicData uri="http://schemas.openxmlformats.org/drawingml/2006/table">
            <a:tbl>
              <a:tblPr/>
              <a:tblGrid>
                <a:gridCol w="676101"/>
                <a:gridCol w="641384"/>
                <a:gridCol w="774173"/>
                <a:gridCol w="780250"/>
                <a:gridCol w="460859"/>
                <a:gridCol w="855758"/>
              </a:tblGrid>
              <a:tr h="423582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Attributes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Target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406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Hour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Weather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Accident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Stall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Commute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D3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D4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Rainy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D5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D6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D7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D8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Rainy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Medium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D9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D10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Rainy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Short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Cloudy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Long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644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D13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 AM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Sunny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Medium</a:t>
                      </a:r>
                      <a:endParaRPr kumimoji="0" lang="en-US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124546" y="2399263"/>
            <a:ext cx="1295400" cy="381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>
                <a:solidFill>
                  <a:schemeClr val="bg1"/>
                </a:solidFill>
                <a:latin typeface="Times New Roman" charset="0"/>
              </a:rPr>
              <a:t>Leave At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676746" y="3466063"/>
            <a:ext cx="1193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>
                <a:solidFill>
                  <a:schemeClr val="bg1"/>
                </a:solidFill>
                <a:latin typeface="Times New Roman" charset="0"/>
              </a:rPr>
              <a:t>Stall?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267546" y="3389863"/>
            <a:ext cx="12192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>
                <a:solidFill>
                  <a:schemeClr val="bg1"/>
                </a:solidFill>
                <a:latin typeface="Times New Roman" charset="0"/>
              </a:rPr>
              <a:t>Accident?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676746" y="3008863"/>
            <a:ext cx="109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10 AM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9648546" y="29326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9 AM</a:t>
            </a: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 flipH="1">
            <a:off x="7273646" y="2780263"/>
            <a:ext cx="1498600" cy="685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>
            <a:off x="8772246" y="2780263"/>
            <a:ext cx="11049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548410" y="3085063"/>
            <a:ext cx="947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8 AM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133946" y="41518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Long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276946" y="36184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Long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371947" y="4151863"/>
            <a:ext cx="949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Short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962747" y="4151863"/>
            <a:ext cx="14144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Medium</a:t>
            </a:r>
          </a:p>
        </p:txBody>
      </p: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>
            <a:off x="7273647" y="3770863"/>
            <a:ext cx="334963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6093574" y="385154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No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7438746" y="38470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Yes</a:t>
            </a:r>
          </a:p>
        </p:txBody>
      </p: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>
            <a:off x="8751610" y="2780263"/>
            <a:ext cx="20637" cy="838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AutoShape 20"/>
          <p:cNvCxnSpPr>
            <a:cxnSpLocks noChangeShapeType="1"/>
          </p:cNvCxnSpPr>
          <p:nvPr/>
        </p:nvCxnSpPr>
        <p:spPr bwMode="auto">
          <a:xfrm flipH="1">
            <a:off x="9670772" y="3694663"/>
            <a:ext cx="206375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AutoShape 21"/>
          <p:cNvCxnSpPr>
            <a:cxnSpLocks noChangeShapeType="1"/>
          </p:cNvCxnSpPr>
          <p:nvPr/>
        </p:nvCxnSpPr>
        <p:spPr bwMode="auto">
          <a:xfrm>
            <a:off x="9877147" y="3694663"/>
            <a:ext cx="474663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9038946" y="38470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No</a:t>
            </a:r>
          </a:p>
        </p:txBody>
      </p:sp>
      <p:cxnSp>
        <p:nvCxnSpPr>
          <p:cNvPr id="23" name="AutoShape 24"/>
          <p:cNvCxnSpPr>
            <a:cxnSpLocks noChangeShapeType="1"/>
          </p:cNvCxnSpPr>
          <p:nvPr/>
        </p:nvCxnSpPr>
        <p:spPr bwMode="auto">
          <a:xfrm flipH="1">
            <a:off x="6846610" y="3770863"/>
            <a:ext cx="427037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9953346" y="38470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Yes</a:t>
            </a: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9877146" y="4151863"/>
            <a:ext cx="947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1400">
                <a:latin typeface="Times New Roman" charset="0"/>
              </a:rPr>
              <a:t>Long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14900" y="5811121"/>
            <a:ext cx="393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Jeff Story, source Internet</a:t>
            </a:r>
          </a:p>
        </p:txBody>
      </p:sp>
    </p:spTree>
    <p:extLst>
      <p:ext uri="{BB962C8B-B14F-4D97-AF65-F5344CB8AC3E}">
        <p14:creationId xmlns:p14="http://schemas.microsoft.com/office/powerpoint/2010/main" val="1480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613" y="-55297"/>
            <a:ext cx="7046725" cy="656197"/>
          </a:xfrm>
        </p:spPr>
        <p:txBody>
          <a:bodyPr/>
          <a:lstStyle/>
          <a:p>
            <a:r>
              <a:rPr lang="en-US" altLang="x-none" smtClean="0"/>
              <a:t>How Are Trees Created?</a:t>
            </a:r>
            <a:endParaRPr lang="en-US" altLang="x-none"/>
          </a:p>
        </p:txBody>
      </p:sp>
      <p:sp>
        <p:nvSpPr>
          <p:cNvPr id="2" name="TextBox 1"/>
          <p:cNvSpPr txBox="1"/>
          <p:nvPr/>
        </p:nvSpPr>
        <p:spPr>
          <a:xfrm>
            <a:off x="1714900" y="5811121"/>
            <a:ext cx="393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Jeff Story, source Internet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7096566" y="2208645"/>
            <a:ext cx="3146526" cy="33999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if hour == 8am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commute time = long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else if hour == 9am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if accident == yes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long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else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medium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else if hour == 10am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if stall == yes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long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else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x-none" sz="1600" dirty="0"/>
              <a:t>		commute time = short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58967" y="822857"/>
            <a:ext cx="3090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can be coded</a:t>
            </a:r>
          </a:p>
          <a:p>
            <a:endParaRPr lang="en-US" dirty="0"/>
          </a:p>
          <a:p>
            <a:r>
              <a:rPr lang="en-US" dirty="0"/>
              <a:t>All features might even be</a:t>
            </a:r>
          </a:p>
          <a:p>
            <a:r>
              <a:rPr lang="en-US" dirty="0"/>
              <a:t>not be used (Occam’s Razor)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22222" r="50557" b="16901"/>
          <a:stretch/>
        </p:blipFill>
        <p:spPr>
          <a:xfrm>
            <a:off x="2047830" y="807143"/>
            <a:ext cx="2984344" cy="28030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2" t="32201" r="1143" b="30377"/>
          <a:stretch/>
        </p:blipFill>
        <p:spPr>
          <a:xfrm>
            <a:off x="2292263" y="4125693"/>
            <a:ext cx="2495479" cy="168542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5182183" y="4318678"/>
            <a:ext cx="12909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902127" y="3756362"/>
            <a:ext cx="1" cy="562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4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182184" y="140471"/>
            <a:ext cx="5351137" cy="656197"/>
          </a:xfrm>
        </p:spPr>
        <p:txBody>
          <a:bodyPr/>
          <a:lstStyle/>
          <a:p>
            <a:r>
              <a:rPr lang="en-US" altLang="x-none" smtClean="0"/>
              <a:t>How Are Trees Created?</a:t>
            </a:r>
            <a:endParaRPr lang="en-US" altLang="x-none"/>
          </a:p>
        </p:txBody>
      </p:sp>
      <p:sp>
        <p:nvSpPr>
          <p:cNvPr id="2" name="TextBox 1"/>
          <p:cNvSpPr txBox="1"/>
          <p:nvPr/>
        </p:nvSpPr>
        <p:spPr>
          <a:xfrm>
            <a:off x="1714900" y="5811121"/>
            <a:ext cx="393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Jeff Story, source Internet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22222" r="50557" b="16901"/>
          <a:stretch/>
        </p:blipFill>
        <p:spPr>
          <a:xfrm>
            <a:off x="2097324" y="362961"/>
            <a:ext cx="2560029" cy="24044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2" t="32201" r="1143" b="30377"/>
          <a:stretch/>
        </p:blipFill>
        <p:spPr>
          <a:xfrm>
            <a:off x="6866500" y="3993471"/>
            <a:ext cx="3109164" cy="2099906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5540774" y="4938532"/>
            <a:ext cx="609017" cy="9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377337" y="3108177"/>
            <a:ext cx="1" cy="562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Group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680822"/>
              </p:ext>
            </p:extLst>
          </p:nvPr>
        </p:nvGraphicFramePr>
        <p:xfrm>
          <a:off x="1714899" y="3840358"/>
          <a:ext cx="4332826" cy="1730505"/>
        </p:xfrm>
        <a:graphic>
          <a:graphicData uri="http://schemas.openxmlformats.org/drawingml/2006/table">
            <a:tbl>
              <a:tblPr/>
              <a:tblGrid>
                <a:gridCol w="1002342"/>
                <a:gridCol w="1692510"/>
                <a:gridCol w="1637974"/>
              </a:tblGrid>
              <a:tr h="403786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Attribute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Expected Entropy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Information Gain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137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Hour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0.6511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0.768449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08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Weather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1.28884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0.130719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137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Accident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0.92307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0.496479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137"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Stall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1.17071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47675" indent="-4476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889000" indent="-4397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293813" indent="-4032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81163" indent="-3857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70100" indent="-3873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273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845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417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98900" indent="-387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447675" marR="0" lvl="0" indent="-4476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0.248842</a:t>
                      </a:r>
                      <a:endParaRPr kumimoji="0" lang="en-US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53149" y="1123094"/>
            <a:ext cx="3442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do we choose the order of decisions in the tree?</a:t>
            </a:r>
          </a:p>
          <a:p>
            <a:endParaRPr lang="en-US" dirty="0"/>
          </a:p>
          <a:p>
            <a:r>
              <a:rPr lang="en-US" dirty="0"/>
              <a:t>Most Famous: ID3 Algorithm:</a:t>
            </a:r>
          </a:p>
          <a:p>
            <a:endParaRPr lang="en-US" dirty="0"/>
          </a:p>
          <a:p>
            <a:r>
              <a:rPr lang="en-US" altLang="x-none" dirty="0">
                <a:solidFill>
                  <a:schemeClr val="accent6"/>
                </a:solidFill>
              </a:rPr>
              <a:t>ID3 splits on attributes with the lowest entropy (highest information gained)</a:t>
            </a:r>
          </a:p>
        </p:txBody>
      </p:sp>
    </p:spTree>
    <p:extLst>
      <p:ext uri="{BB962C8B-B14F-4D97-AF65-F5344CB8AC3E}">
        <p14:creationId xmlns:p14="http://schemas.microsoft.com/office/powerpoint/2010/main" val="4111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Entropy?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29" y="7139454"/>
            <a:ext cx="33020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1929" y="1448695"/>
            <a:ext cx="318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Measure of a distribution P(X)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091082"/>
            <a:ext cx="5985386" cy="909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2" y="-1464421"/>
            <a:ext cx="4246901" cy="1259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60" y="1076887"/>
            <a:ext cx="3688913" cy="1844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185" y="3670652"/>
            <a:ext cx="1981200" cy="2120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774" y="3451170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2894863" y="3457174"/>
            <a:ext cx="374312" cy="6115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40717" y="3136722"/>
            <a:ext cx="14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with </a:t>
            </a:r>
            <a:r>
              <a:rPr lang="en-US" dirty="0" err="1"/>
              <a:t>prob</a:t>
            </a:r>
            <a:r>
              <a:rPr lang="en-US" dirty="0"/>
              <a:t>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69176" y="3890098"/>
            <a:ext cx="14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with </a:t>
            </a:r>
            <a:r>
              <a:rPr lang="en-US" dirty="0" err="1"/>
              <a:t>prob</a:t>
            </a:r>
            <a:r>
              <a:rPr lang="en-US" dirty="0"/>
              <a:t> 0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97634" y="3743556"/>
            <a:ext cx="296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19172" y="3374224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Outcome / Reception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4416" y="3520766"/>
            <a:ext cx="220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outcome =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54600" y="5109633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2939689" y="5115637"/>
            <a:ext cx="374312" cy="6115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385542" y="4795185"/>
            <a:ext cx="16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with </a:t>
            </a:r>
            <a:r>
              <a:rPr lang="en-US" dirty="0" err="1"/>
              <a:t>prob</a:t>
            </a:r>
            <a:r>
              <a:rPr lang="en-US" dirty="0"/>
              <a:t> 0.5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14001" y="5548561"/>
            <a:ext cx="16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with </a:t>
            </a:r>
            <a:r>
              <a:rPr lang="en-US" dirty="0" err="1"/>
              <a:t>prob</a:t>
            </a:r>
            <a:r>
              <a:rPr lang="en-US" dirty="0"/>
              <a:t> 0.5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942460" y="5402019"/>
            <a:ext cx="296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63998" y="5032687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Outcome / Reception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49242" y="5179229"/>
            <a:ext cx="220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outcome = 1</a:t>
            </a:r>
          </a:p>
        </p:txBody>
      </p:sp>
    </p:spTree>
    <p:extLst>
      <p:ext uri="{BB962C8B-B14F-4D97-AF65-F5344CB8AC3E}">
        <p14:creationId xmlns:p14="http://schemas.microsoft.com/office/powerpoint/2010/main" val="69767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4435</TotalTime>
  <Words>738</Words>
  <Application>Microsoft Macintosh PowerPoint</Application>
  <PresentationFormat>Widescreen</PresentationFormat>
  <Paragraphs>345</Paragraphs>
  <Slides>32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 Narrow</vt:lpstr>
      <vt:lpstr>Calibri</vt:lpstr>
      <vt:lpstr>Courier New</vt:lpstr>
      <vt:lpstr>Helvetica Neue Light</vt:lpstr>
      <vt:lpstr>Mangal</vt:lpstr>
      <vt:lpstr>ＭＳ Ｐゴシック</vt:lpstr>
      <vt:lpstr>Optima</vt:lpstr>
      <vt:lpstr>Times New Roman</vt:lpstr>
      <vt:lpstr>Wingdings</vt:lpstr>
      <vt:lpstr>Arial</vt:lpstr>
      <vt:lpstr>Office Theme</vt:lpstr>
      <vt:lpstr>Trees, Entropy, Forrests, Boosting Data X: A Course on Data, Signals, and Systems</vt:lpstr>
      <vt:lpstr>Overview</vt:lpstr>
      <vt:lpstr>Overview</vt:lpstr>
      <vt:lpstr>Decision Tree Illustration</vt:lpstr>
      <vt:lpstr>Decision Tree Illustration</vt:lpstr>
      <vt:lpstr>How Are Trees Created?</vt:lpstr>
      <vt:lpstr>How Are Trees Created?</vt:lpstr>
      <vt:lpstr>How Are Trees Created?</vt:lpstr>
      <vt:lpstr>What is Entropy?</vt:lpstr>
      <vt:lpstr>What is Entropy?</vt:lpstr>
      <vt:lpstr>PowerPoint Presentation</vt:lpstr>
      <vt:lpstr>PowerPoint Presentation</vt:lpstr>
      <vt:lpstr>Golf Example</vt:lpstr>
      <vt:lpstr>Golf Example</vt:lpstr>
      <vt:lpstr>PowerPoint Presentation</vt:lpstr>
      <vt:lpstr>How Are Trees Constructed</vt:lpstr>
      <vt:lpstr>Trees Can be Extended with Bagging</vt:lpstr>
      <vt:lpstr>Random Forest – A type of bagging/ensemble approach </vt:lpstr>
      <vt:lpstr>Our experiment with the Titanic Data Set</vt:lpstr>
      <vt:lpstr>Boosting as in AdaBoost</vt:lpstr>
      <vt:lpstr>General Concept of Boosting</vt:lpstr>
      <vt:lpstr>Boosting as in AdaBoost</vt:lpstr>
      <vt:lpstr>AdaBoost Algorithm</vt:lpstr>
      <vt:lpstr>AdaBoost Algorithm</vt:lpstr>
      <vt:lpstr>AdaBoost Algorithm</vt:lpstr>
      <vt:lpstr>PowerPoint Presentation</vt:lpstr>
      <vt:lpstr>PowerPoint Presentation</vt:lpstr>
      <vt:lpstr>PowerPoint Presentation</vt:lpstr>
      <vt:lpstr>Neural Network Illustration</vt:lpstr>
      <vt:lpstr>Scikit-Learn Algorithm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Microsoft Office User</cp:lastModifiedBy>
  <cp:revision>366</cp:revision>
  <cp:lastPrinted>2017-03-09T04:19:35Z</cp:lastPrinted>
  <dcterms:created xsi:type="dcterms:W3CDTF">2013-05-20T04:35:54Z</dcterms:created>
  <dcterms:modified xsi:type="dcterms:W3CDTF">2017-03-19T22:01:38Z</dcterms:modified>
</cp:coreProperties>
</file>